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IN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36000" y="90000"/>
            <a:ext cx="7738560" cy="1168560"/>
          </a:xfrm>
          <a:prstGeom prst="rect">
            <a:avLst/>
          </a:prstGeom>
          <a:solidFill>
            <a:srgbClr val="3465a4"/>
          </a:solidFill>
          <a:ln w="18000">
            <a:solidFill>
              <a:srgbClr val="ffbf00"/>
            </a:solidFill>
            <a:round/>
          </a:ln>
          <a:effectLst>
            <a:outerShdw dir="2700000" dist="35638">
              <a:srgbClr val="3465a4"/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IN" sz="4400" spc="-1" strike="noStrike">
                <a:latin typeface="Arial"/>
              </a:rPr>
              <a:t>Click to edit the title text format</a:t>
            </a:r>
            <a:endParaRPr b="0" lang="en-IN" sz="44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latin typeface="Arial"/>
              </a:rPr>
              <a:t>Click to edit the outline text format</a:t>
            </a:r>
            <a:endParaRPr b="0" lang="en-IN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800" spc="-1" strike="noStrike">
                <a:latin typeface="Arial"/>
              </a:rPr>
              <a:t>Second Outline Level</a:t>
            </a:r>
            <a:endParaRPr b="0" lang="en-IN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400" spc="-1" strike="noStrike">
                <a:latin typeface="Arial"/>
              </a:rPr>
              <a:t>Third Outline Level</a:t>
            </a:r>
            <a:endParaRPr b="0" lang="en-IN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000" spc="-1" strike="noStrike">
                <a:latin typeface="Arial"/>
              </a:rPr>
              <a:t>Fourth Outline Level</a:t>
            </a:r>
            <a:endParaRPr b="0" lang="en-IN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latin typeface="Arial"/>
              </a:rPr>
              <a:t>Fifth Outline Level</a:t>
            </a:r>
            <a:endParaRPr b="0" lang="en-IN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latin typeface="Arial"/>
              </a:rPr>
              <a:t>Sixth Outline Level</a:t>
            </a:r>
            <a:endParaRPr b="0" lang="en-IN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latin typeface="Arial"/>
              </a:rPr>
              <a:t>Seventh Outline Level</a:t>
            </a:r>
            <a:endParaRPr b="0" lang="en-IN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36000" y="90000"/>
            <a:ext cx="7738560" cy="1168560"/>
          </a:xfrm>
          <a:prstGeom prst="rect">
            <a:avLst/>
          </a:prstGeom>
          <a:solidFill>
            <a:srgbClr val="3465a4"/>
          </a:solidFill>
          <a:ln w="18000">
            <a:solidFill>
              <a:srgbClr val="ffbf00"/>
            </a:solidFill>
            <a:round/>
          </a:ln>
          <a:effectLst>
            <a:outerShdw dir="2700000" dist="35638">
              <a:srgbClr val="3465a4"/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0" name="PlaceHolder 2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IN" sz="4400" spc="-1" strike="noStrike">
                <a:latin typeface="Arial"/>
              </a:rPr>
              <a:t>Click to edit the title text format</a:t>
            </a:r>
            <a:endParaRPr b="0" lang="en-IN" sz="4400" spc="-1" strike="noStrike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latin typeface="Arial"/>
              </a:rPr>
              <a:t>Click to edit the outline text format</a:t>
            </a:r>
            <a:endParaRPr b="0" lang="en-IN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800" spc="-1" strike="noStrike">
                <a:latin typeface="Arial"/>
              </a:rPr>
              <a:t>Second Outline Level</a:t>
            </a:r>
            <a:endParaRPr b="0" lang="en-IN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400" spc="-1" strike="noStrike">
                <a:latin typeface="Arial"/>
              </a:rPr>
              <a:t>Third Outline Level</a:t>
            </a:r>
            <a:endParaRPr b="0" lang="en-IN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000" spc="-1" strike="noStrike">
                <a:latin typeface="Arial"/>
              </a:rPr>
              <a:t>Fourth Outline Level</a:t>
            </a:r>
            <a:endParaRPr b="0" lang="en-IN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latin typeface="Arial"/>
              </a:rPr>
              <a:t>Fifth Outline Level</a:t>
            </a:r>
            <a:endParaRPr b="0" lang="en-IN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latin typeface="Arial"/>
              </a:rPr>
              <a:t>Sixth Outline Level</a:t>
            </a:r>
            <a:endParaRPr b="0" lang="en-IN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latin typeface="Arial"/>
              </a:rPr>
              <a:t>Seventh Outline Level</a:t>
            </a:r>
            <a:endParaRPr b="0" lang="en-IN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36000" y="90000"/>
            <a:ext cx="7738560" cy="1168560"/>
          </a:xfrm>
          <a:prstGeom prst="rect">
            <a:avLst/>
          </a:prstGeom>
          <a:solidFill>
            <a:srgbClr val="3465a4"/>
          </a:solidFill>
          <a:ln w="18000">
            <a:solidFill>
              <a:srgbClr val="ffbf00"/>
            </a:solidFill>
            <a:round/>
          </a:ln>
          <a:effectLst>
            <a:outerShdw dir="2700000" dist="35638">
              <a:srgbClr val="3465a4"/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79" name="PlaceHolder 2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IN" sz="4400" spc="-1" strike="noStrike">
                <a:latin typeface="Arial"/>
              </a:rPr>
              <a:t>Click to edit the title text format</a:t>
            </a:r>
            <a:endParaRPr b="0" lang="en-IN" sz="4400" spc="-1" strike="noStrike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latin typeface="Arial"/>
              </a:rPr>
              <a:t>Click to edit the outline text format</a:t>
            </a:r>
            <a:endParaRPr b="0" lang="en-IN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800" spc="-1" strike="noStrike">
                <a:latin typeface="Arial"/>
              </a:rPr>
              <a:t>Second Outline Level</a:t>
            </a:r>
            <a:endParaRPr b="0" lang="en-IN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400" spc="-1" strike="noStrike">
                <a:latin typeface="Arial"/>
              </a:rPr>
              <a:t>Third Outline Level</a:t>
            </a:r>
            <a:endParaRPr b="0" lang="en-IN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000" spc="-1" strike="noStrike">
                <a:latin typeface="Arial"/>
              </a:rPr>
              <a:t>Fourth Outline Level</a:t>
            </a:r>
            <a:endParaRPr b="0" lang="en-IN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latin typeface="Arial"/>
              </a:rPr>
              <a:t>Fifth Outline Level</a:t>
            </a:r>
            <a:endParaRPr b="0" lang="en-IN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latin typeface="Arial"/>
              </a:rPr>
              <a:t>Sixth Outline Level</a:t>
            </a:r>
            <a:endParaRPr b="0" lang="en-IN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latin typeface="Arial"/>
              </a:rPr>
              <a:t>Seventh Outline Level</a:t>
            </a:r>
            <a:endParaRPr b="0" lang="en-IN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504000" y="216000"/>
            <a:ext cx="7018560" cy="93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en-IN" sz="3600" spc="-1" strike="noStrike">
                <a:solidFill>
                  <a:srgbClr val="ffffff"/>
                </a:solidFill>
                <a:latin typeface="Arial"/>
                <a:ea typeface="DejaVu Sans"/>
              </a:rPr>
              <a:t>Les Interrogatifs</a:t>
            </a:r>
            <a:endParaRPr b="0" lang="en-IN" sz="3600" spc="-1" strike="noStrike"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540000" y="1440000"/>
            <a:ext cx="8998560" cy="341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IN" sz="3200" spc="-1" strike="noStrike">
                <a:solidFill>
                  <a:srgbClr val="000000"/>
                </a:solidFill>
                <a:latin typeface="Arial"/>
                <a:ea typeface="DejaVu Sans"/>
              </a:rPr>
              <a:t>3 ways of forming questions</a:t>
            </a:r>
            <a:endParaRPr b="0" lang="en-IN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504000" y="270000"/>
            <a:ext cx="7018560" cy="89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en-IN" sz="3600" spc="-1" strike="noStrike">
                <a:solidFill>
                  <a:srgbClr val="ffffff"/>
                </a:solidFill>
                <a:latin typeface="Arial"/>
                <a:ea typeface="DejaVu Sans"/>
              </a:rPr>
              <a:t>I . Intonation</a:t>
            </a:r>
            <a:endParaRPr b="0" lang="en-IN" sz="3600" spc="-1" strike="noStrike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540000" y="1440000"/>
            <a:ext cx="8998560" cy="341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56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DejaVu Sans"/>
              </a:rPr>
              <a:t>Voice modulation--- in pronunciation</a:t>
            </a:r>
            <a:endParaRPr b="0" lang="en-IN" sz="26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DejaVu Sans"/>
              </a:rPr>
              <a:t>Eg: 1) Elle habite </a:t>
            </a: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Arial"/>
              </a:rPr>
              <a:t>à Paris.</a:t>
            </a:r>
            <a:endParaRPr b="0" lang="en-IN" sz="26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Arial"/>
              </a:rPr>
              <a:t>Elle habite à Paris?</a:t>
            </a:r>
            <a:endParaRPr b="0" lang="en-IN" sz="2600" spc="-1" strike="noStrike">
              <a:latin typeface="Arial"/>
            </a:endParaRPr>
          </a:p>
          <a:p>
            <a:pPr lvl="1" marL="864000" indent="-32256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IN" sz="2400" spc="-1" strike="noStrike">
                <a:solidFill>
                  <a:srgbClr val="000000"/>
                </a:solidFill>
                <a:latin typeface="Arial"/>
                <a:ea typeface="Arial"/>
              </a:rPr>
              <a:t>2) Vous avez 60 ans.</a:t>
            </a:r>
            <a:endParaRPr b="0" lang="en-IN" sz="2400" spc="-1" strike="noStrike">
              <a:latin typeface="Arial"/>
            </a:endParaRPr>
          </a:p>
          <a:p>
            <a:pPr lvl="1" marL="864000" indent="-32256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IN" sz="2400" spc="-1" strike="noStrike">
                <a:solidFill>
                  <a:srgbClr val="000000"/>
                </a:solidFill>
                <a:latin typeface="Arial"/>
                <a:ea typeface="Arial"/>
              </a:rPr>
              <a:t>    </a:t>
            </a:r>
            <a:r>
              <a:rPr b="0" lang="en-IN" sz="2400" spc="-1" strike="noStrike">
                <a:solidFill>
                  <a:srgbClr val="000000"/>
                </a:solidFill>
                <a:latin typeface="Arial"/>
                <a:ea typeface="Arial"/>
              </a:rPr>
              <a:t>Vous avez 60 ans?</a:t>
            </a:r>
            <a:endParaRPr b="0" lang="en-IN" sz="24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b="0" lang="en-IN" sz="26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148"/>
              </a:spcAft>
            </a:pPr>
            <a:endParaRPr b="0" lang="en-IN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504000" y="270000"/>
            <a:ext cx="7018560" cy="89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en-IN" sz="3600" spc="-1" strike="noStrike">
                <a:solidFill>
                  <a:srgbClr val="ffffff"/>
                </a:solidFill>
                <a:latin typeface="Arial"/>
                <a:ea typeface="DejaVu Sans"/>
              </a:rPr>
              <a:t>II . Adding Est-ce que.</a:t>
            </a:r>
            <a:endParaRPr b="0" lang="en-IN" sz="3600" spc="-1" strike="noStrike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540000" y="1440000"/>
            <a:ext cx="8998560" cy="341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56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DejaVu Sans"/>
              </a:rPr>
              <a:t>Eg: 1) Elle habite </a:t>
            </a: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Arial"/>
              </a:rPr>
              <a:t>à Paris.</a:t>
            </a:r>
            <a:endParaRPr b="0" lang="en-IN" sz="2600" spc="-1" strike="noStrike">
              <a:latin typeface="Arial"/>
            </a:endParaRPr>
          </a:p>
          <a:p>
            <a:pPr lvl="2" marL="1296000" indent="-286560">
              <a:lnSpc>
                <a:spcPct val="100000"/>
              </a:lnSpc>
              <a:spcAft>
                <a:spcPts val="68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1950" spc="-1" strike="noStrike">
                <a:solidFill>
                  <a:srgbClr val="000000"/>
                </a:solidFill>
                <a:latin typeface="Arial"/>
                <a:ea typeface="Arial"/>
              </a:rPr>
              <a:t>Est-ce qu’elle habite à Paris?</a:t>
            </a:r>
            <a:endParaRPr b="0" lang="en-IN" sz="1950" spc="-1" strike="noStrike">
              <a:latin typeface="Arial"/>
            </a:endParaRPr>
          </a:p>
          <a:p>
            <a:pPr lvl="1" marL="864000" indent="-32256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IN" sz="2400" spc="-1" strike="noStrike">
                <a:solidFill>
                  <a:srgbClr val="000000"/>
                </a:solidFill>
                <a:latin typeface="Arial"/>
                <a:ea typeface="Arial"/>
              </a:rPr>
              <a:t>2) vous avez 60 ans.</a:t>
            </a:r>
            <a:endParaRPr b="0" lang="en-IN" sz="2400" spc="-1" strike="noStrike">
              <a:latin typeface="Arial"/>
            </a:endParaRPr>
          </a:p>
          <a:p>
            <a:pPr lvl="1" marL="864000" indent="-32256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IN" sz="2400" spc="-1" strike="noStrike">
                <a:solidFill>
                  <a:srgbClr val="000000"/>
                </a:solidFill>
                <a:latin typeface="Arial"/>
                <a:ea typeface="Arial"/>
              </a:rPr>
              <a:t>   </a:t>
            </a:r>
            <a:r>
              <a:rPr b="0" lang="en-IN" sz="2400" spc="-1" strike="noStrike">
                <a:solidFill>
                  <a:srgbClr val="000000"/>
                </a:solidFill>
                <a:latin typeface="Arial"/>
                <a:ea typeface="Arial"/>
              </a:rPr>
              <a:t>Est-ce que vous avez 60 ans?</a:t>
            </a:r>
            <a:endParaRPr b="0" lang="en-IN" sz="24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689"/>
              </a:spcAft>
            </a:pPr>
            <a:endParaRPr b="0" lang="en-IN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504000" y="270000"/>
            <a:ext cx="7018560" cy="89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en-IN" sz="3600" spc="-1" strike="noStrike">
                <a:solidFill>
                  <a:srgbClr val="ffffff"/>
                </a:solidFill>
                <a:latin typeface="Arial"/>
                <a:ea typeface="DejaVu Sans"/>
              </a:rPr>
              <a:t>III Inversion</a:t>
            </a:r>
            <a:endParaRPr b="0" lang="en-IN" sz="3600" spc="-1" strike="noStrike"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540000" y="1440000"/>
            <a:ext cx="8998560" cy="341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56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DejaVu Sans"/>
              </a:rPr>
              <a:t>Invert the subject and verb . Putting “-”</a:t>
            </a:r>
            <a:endParaRPr b="0" lang="en-IN" sz="26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DejaVu Sans"/>
              </a:rPr>
              <a:t>Eg: 1) Elle habite </a:t>
            </a: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Arial"/>
              </a:rPr>
              <a:t>à Paris.</a:t>
            </a:r>
            <a:endParaRPr b="0" lang="en-IN" sz="26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Arial"/>
              </a:rPr>
              <a:t>Habite – t – elle à Paris?</a:t>
            </a:r>
            <a:endParaRPr b="0" lang="en-IN" sz="2600" spc="-1" strike="noStrike">
              <a:latin typeface="Arial"/>
            </a:endParaRPr>
          </a:p>
          <a:p>
            <a:pPr lvl="1" marL="864000" indent="-32256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IN" sz="2400" spc="-1" strike="noStrike">
                <a:solidFill>
                  <a:srgbClr val="000000"/>
                </a:solidFill>
                <a:latin typeface="Arial"/>
                <a:ea typeface="Arial"/>
              </a:rPr>
              <a:t>2) vous avez 60 ans.</a:t>
            </a:r>
            <a:endParaRPr b="0" lang="en-IN" sz="2400" spc="-1" strike="noStrike">
              <a:latin typeface="Arial"/>
            </a:endParaRPr>
          </a:p>
          <a:p>
            <a:pPr lvl="1" marL="864000" indent="-32256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IN" sz="2400" spc="-1" strike="noStrike">
                <a:solidFill>
                  <a:srgbClr val="000000"/>
                </a:solidFill>
                <a:latin typeface="Arial"/>
                <a:ea typeface="Arial"/>
              </a:rPr>
              <a:t>    </a:t>
            </a:r>
            <a:r>
              <a:rPr b="0" lang="en-IN" sz="2400" spc="-1" strike="noStrike">
                <a:solidFill>
                  <a:srgbClr val="000000"/>
                </a:solidFill>
                <a:latin typeface="Arial"/>
                <a:ea typeface="Arial"/>
              </a:rPr>
              <a:t>Avez – vous  60 ans?</a:t>
            </a:r>
            <a:endParaRPr b="0" lang="en-IN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504000" y="270000"/>
            <a:ext cx="7018560" cy="89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en-IN" sz="3600" spc="-1" strike="noStrike">
                <a:solidFill>
                  <a:srgbClr val="ffffff"/>
                </a:solidFill>
                <a:latin typeface="Arial"/>
                <a:ea typeface="DejaVu Sans"/>
              </a:rPr>
              <a:t>Answering  yes or no in French</a:t>
            </a:r>
            <a:endParaRPr b="0" lang="en-IN" sz="3600" spc="-1" strike="noStrike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540000" y="1440000"/>
            <a:ext cx="8998560" cy="341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78000"/>
          </a:bodyPr>
          <a:p>
            <a:pPr marL="432000" indent="-32256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DejaVu Sans"/>
              </a:rPr>
              <a:t>Oui/non</a:t>
            </a:r>
            <a:endParaRPr b="0" lang="en-IN" sz="26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DejaVu Sans"/>
              </a:rPr>
              <a:t>1) Est-ce que tu habites </a:t>
            </a: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Arial"/>
              </a:rPr>
              <a:t>à Paris?</a:t>
            </a:r>
            <a:endParaRPr b="0" lang="en-IN" sz="26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Arial"/>
              </a:rPr>
              <a:t>Non</a:t>
            </a:r>
            <a:r>
              <a:rPr b="0" lang="en-IN" sz="2400" spc="-1" strike="noStrike">
                <a:solidFill>
                  <a:srgbClr val="000000"/>
                </a:solidFill>
                <a:latin typeface="Arial"/>
                <a:ea typeface="Arial"/>
              </a:rPr>
              <a:t>, j’habite </a:t>
            </a: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Arial"/>
              </a:rPr>
              <a:t>à Coimbatore.</a:t>
            </a:r>
            <a:endParaRPr b="0" lang="en-IN" sz="26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Arial"/>
              </a:rPr>
              <a:t>Non, je n’habite pas à Paris.</a:t>
            </a:r>
            <a:endParaRPr b="0" lang="en-IN" sz="26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b="0" lang="en-IN" sz="26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Arial"/>
              </a:rPr>
              <a:t>2) Tu es indien ?</a:t>
            </a:r>
            <a:endParaRPr b="0" lang="en-IN" sz="26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Arial"/>
              </a:rPr>
              <a:t>Oui, je suis indien.</a:t>
            </a:r>
            <a:endParaRPr b="0" lang="en-IN" sz="26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Arial"/>
              </a:rPr>
              <a:t>Non,je ne suis pas indien.</a:t>
            </a:r>
            <a:endParaRPr b="0" lang="en-IN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504000" y="270000"/>
            <a:ext cx="7018560" cy="89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en-IN" sz="3600" spc="-1" strike="noStrike">
                <a:solidFill>
                  <a:srgbClr val="ffffff"/>
                </a:solidFill>
                <a:latin typeface="Arial"/>
                <a:ea typeface="DejaVu Sans"/>
              </a:rPr>
              <a:t>Standard questions</a:t>
            </a:r>
            <a:endParaRPr b="0" lang="en-IN" sz="3600" spc="-1" strike="noStrike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540000" y="1440000"/>
            <a:ext cx="8998560" cy="341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83000"/>
          </a:bodyPr>
          <a:p>
            <a:pPr marL="432000" indent="-32256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DejaVu Sans"/>
              </a:rPr>
              <a:t>Qu’est - ce que c’est ?</a:t>
            </a:r>
            <a:endParaRPr b="0" lang="en-IN" sz="26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DejaVu Sans"/>
              </a:rPr>
              <a:t>C’est un livre./ce sont des livres. ( this is a book/ these are books)</a:t>
            </a:r>
            <a:endParaRPr b="0" lang="en-IN" sz="26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DejaVu Sans"/>
              </a:rPr>
              <a:t>What is this ?/ what are these?</a:t>
            </a:r>
            <a:endParaRPr b="0" lang="en-IN" sz="26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en-IN" sz="26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DejaVu Sans"/>
              </a:rPr>
              <a:t>Qui est - ce ?</a:t>
            </a:r>
            <a:endParaRPr b="0" lang="en-IN" sz="26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DejaVu Sans"/>
              </a:rPr>
              <a:t>Who is this?</a:t>
            </a:r>
            <a:endParaRPr b="0" lang="en-IN" sz="26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DejaVu Sans"/>
              </a:rPr>
              <a:t>C’est Sachin. / Ce sont des </a:t>
            </a: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Arial"/>
              </a:rPr>
              <a:t>é</a:t>
            </a:r>
            <a:r>
              <a:rPr b="0" lang="en-IN" sz="2600" spc="-1" strike="noStrike">
                <a:solidFill>
                  <a:srgbClr val="000000"/>
                </a:solidFill>
                <a:latin typeface="Arial"/>
                <a:ea typeface="DejaVu Sans"/>
              </a:rPr>
              <a:t>tudiants.</a:t>
            </a:r>
            <a:endParaRPr b="0" lang="en-IN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504000" y="270000"/>
            <a:ext cx="7018560" cy="89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IN" sz="4400" spc="-1" strike="noStrike">
                <a:solidFill>
                  <a:srgbClr val="000000"/>
                </a:solidFill>
                <a:latin typeface="Arial"/>
                <a:ea typeface="DejaVu Sans"/>
              </a:rPr>
              <a:t>Question word </a:t>
            </a:r>
            <a:endParaRPr b="0" lang="en-IN" sz="4400" spc="-1" strike="noStrike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540000" y="870840"/>
            <a:ext cx="8998560" cy="4556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IN" sz="3200" spc="-1" strike="noStrike">
                <a:solidFill>
                  <a:srgbClr val="000000"/>
                </a:solidFill>
                <a:latin typeface="Arial"/>
                <a:ea typeface="DejaVu Sans"/>
              </a:rPr>
              <a:t>Qui – who</a:t>
            </a:r>
            <a:endParaRPr b="0" lang="en-IN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IN" sz="3200" spc="-1" strike="noStrike">
                <a:solidFill>
                  <a:srgbClr val="000000"/>
                </a:solidFill>
                <a:latin typeface="Arial"/>
                <a:ea typeface="DejaVu Sans"/>
              </a:rPr>
              <a:t>que/qu’ – what</a:t>
            </a:r>
            <a:endParaRPr b="0" lang="en-IN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IN" sz="3200" spc="-1" strike="noStrike">
                <a:solidFill>
                  <a:srgbClr val="000000"/>
                </a:solidFill>
                <a:latin typeface="Arial"/>
                <a:ea typeface="DejaVu Sans"/>
              </a:rPr>
              <a:t>Quand- when</a:t>
            </a:r>
            <a:endParaRPr b="0" lang="en-IN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IN" sz="3200" spc="-1" strike="noStrike">
                <a:solidFill>
                  <a:srgbClr val="000000"/>
                </a:solidFill>
                <a:latin typeface="Arial"/>
                <a:ea typeface="DejaVu Sans"/>
              </a:rPr>
              <a:t>Pourquoi – why</a:t>
            </a:r>
            <a:endParaRPr b="0" lang="en-IN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IN" sz="3200" spc="-1" strike="noStrike">
                <a:solidFill>
                  <a:srgbClr val="000000"/>
                </a:solidFill>
                <a:latin typeface="Arial"/>
                <a:ea typeface="DejaVu Sans"/>
              </a:rPr>
              <a:t>Comment – how</a:t>
            </a:r>
            <a:endParaRPr b="0" lang="en-IN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IN" sz="3200" spc="-1" strike="noStrike">
                <a:solidFill>
                  <a:srgbClr val="000000"/>
                </a:solidFill>
                <a:latin typeface="Arial"/>
                <a:ea typeface="DejaVu Sans"/>
              </a:rPr>
              <a:t>O</a:t>
            </a:r>
            <a:r>
              <a:rPr b="0" lang="en-IN" sz="3200" spc="-1" strike="noStrike">
                <a:solidFill>
                  <a:srgbClr val="000000"/>
                </a:solidFill>
                <a:latin typeface="Arial"/>
                <a:ea typeface="Arial"/>
              </a:rPr>
              <a:t>ù – where</a:t>
            </a:r>
            <a:endParaRPr b="0" lang="en-IN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IN" sz="3200" spc="-1" strike="noStrike">
                <a:solidFill>
                  <a:srgbClr val="000000"/>
                </a:solidFill>
                <a:latin typeface="Arial"/>
                <a:ea typeface="Arial"/>
              </a:rPr>
              <a:t>Combien de – how much</a:t>
            </a:r>
            <a:endParaRPr b="0" lang="en-IN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IN" sz="3200" spc="-1" strike="noStrike">
                <a:solidFill>
                  <a:srgbClr val="000000"/>
                </a:solidFill>
                <a:latin typeface="Arial"/>
                <a:ea typeface="Arial"/>
              </a:rPr>
              <a:t>quel/quelle--- which</a:t>
            </a:r>
            <a:endParaRPr b="0" lang="en-IN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IN" sz="3200" spc="-1" strike="noStrike">
                <a:solidFill>
                  <a:srgbClr val="000000"/>
                </a:solidFill>
                <a:latin typeface="Arial"/>
                <a:ea typeface="Arial"/>
              </a:rPr>
              <a:t>quels/quelles  ---- which</a:t>
            </a:r>
            <a:endParaRPr b="0" lang="en-IN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IN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</TotalTime>
  <Application>LibreOffice/7.0.5.2$Windows_X86_64 LibreOffice_project/64390860c6cd0aca4beafafcfd84613dd9dfb63a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2021-07-01T08:49:59Z</dcterms:created>
  <dc:creator/>
  <dc:description/>
  <dc:language>en-IN</dc:language>
  <cp:lastModifiedBy/>
  <dcterms:modified xsi:type="dcterms:W3CDTF">2021-08-10T11:44:49Z</dcterms:modified>
  <cp:revision>6</cp:revision>
  <dc:subject/>
  <dc:title>Bright Blue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